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6"/>
  </p:notesMasterIdLst>
  <p:sldIdLst>
    <p:sldId id="257" r:id="rId2"/>
    <p:sldId id="256" r:id="rId3"/>
    <p:sldId id="258" r:id="rId4"/>
    <p:sldId id="259" r:id="rId5"/>
    <p:sldId id="266" r:id="rId6"/>
    <p:sldId id="262" r:id="rId7"/>
    <p:sldId id="269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39" r:id="rId22"/>
    <p:sldId id="285" r:id="rId23"/>
    <p:sldId id="286" r:id="rId24"/>
    <p:sldId id="287" r:id="rId25"/>
    <p:sldId id="288" r:id="rId26"/>
    <p:sldId id="289" r:id="rId27"/>
    <p:sldId id="290" r:id="rId28"/>
    <p:sldId id="292" r:id="rId29"/>
    <p:sldId id="296" r:id="rId30"/>
    <p:sldId id="297" r:id="rId31"/>
    <p:sldId id="320" r:id="rId32"/>
    <p:sldId id="341" r:id="rId33"/>
    <p:sldId id="299" r:id="rId34"/>
    <p:sldId id="264" r:id="rId35"/>
    <p:sldId id="309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40" r:id="rId44"/>
    <p:sldId id="342" r:id="rId4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080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3D37B8-4484-8C43-951B-B045C2E51127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FC9D7F-F381-B34F-800F-8C3964CDA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4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Instructors should show team assignments (randomly</a:t>
            </a:r>
            <a:r>
              <a:rPr lang="en-US" baseline="0" dirty="0" smtClean="0"/>
              <a:t> assigned, or whatever works in your classroom)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C9D7F-F381-B34F-800F-8C3964CDAB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13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Corothers</a:t>
            </a:r>
            <a:r>
              <a:rPr lang="en-US" dirty="0" smtClean="0"/>
              <a:t> actually</a:t>
            </a:r>
            <a:r>
              <a:rPr lang="en-US" baseline="0" dirty="0" smtClean="0"/>
              <a:t> understood the chemistry, and created Nylon with an intention to do so.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Good example of the nylon reaction:  https://www.youtube.com/watch?v=MnwOLs3V6Pw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Assign for HW or classwork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C9D7F-F381-B34F-800F-8C3964CDABB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87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will present posters in their teams.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C9D7F-F381-B34F-800F-8C3964CDABB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96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Optional extension activity to extend the</a:t>
            </a:r>
            <a:r>
              <a:rPr lang="en-US" baseline="0" dirty="0" smtClean="0"/>
              <a:t> learning about monomers and polymers.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C9D7F-F381-B34F-800F-8C3964CDABB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71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usually use the spaghetti</a:t>
            </a:r>
            <a:r>
              <a:rPr lang="en-US" baseline="0" dirty="0" smtClean="0"/>
              <a:t> analogy for polymers in this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definition</a:t>
            </a:r>
            <a:r>
              <a:rPr lang="en-US" baseline="0" dirty="0" smtClean="0"/>
              <a:t>, most amino acids are a form of polymer, but the vernacular of plastics refers to the synthetic materials.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</a:t>
            </a:r>
            <a:r>
              <a:rPr lang="en-US" baseline="0" dirty="0" smtClean="0"/>
              <a:t> this section, the students should look around the classroom and then individually identify polymers in the room.  Over 60% of the room is filled with polymers:</a:t>
            </a:r>
          </a:p>
          <a:p>
            <a:r>
              <a:rPr lang="en-US" baseline="0" dirty="0" smtClean="0"/>
              <a:t>Carpet, paint, plastic covers, clothing, etc. Ask them to make a list with their team or table partner.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really the first ‘commercially’ used plastic.  Goodyear didn’t understand the science behind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Bakelite</a:t>
            </a:r>
            <a:r>
              <a:rPr lang="en-US" baseline="0" dirty="0" smtClean="0"/>
              <a:t> was also sold as a replacement for ivory, as it looks very similar.  Plastics can be considered as saving the elephants as the ivory was no longer in as great of a demand.  Bakelite was an accidentally created material.  The chemistry was not fully understood.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idea</a:t>
            </a:r>
            <a:r>
              <a:rPr lang="en-US" baseline="0" dirty="0" smtClean="0"/>
              <a:t> that polymers were macromolecules – long chains.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B05B-7BAB-4BCA-8D3B-776F0F6EAF4C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E38E4D-051A-41E1-86A4-E56916468FD0}" type="datetimeFigureOut">
              <a:rPr lang="en-US" smtClean="0"/>
              <a:t>5/18/15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0S0206.3EFLeQsB5ReJzbkF;_ylu=X3oDMTBqMjRpazg1BHBvcwMxMARzZWMDc3IEdnRpZAM-/SIG=1glaaljm3/EXP=1262693950/**http:/images.search.yahoo.com/images/view?back=http://images.search.yahoo.com/search/images?p=bakelite&amp;ei=UTF-8&amp;fr=yfp-t-701&amp;fr2=tab-web&amp;w=331&amp;h=451&amp;imgurl=morninggloryantiques.com/imagesAC/Bklt/bklt26014.jpg&amp;rurl=http://morninggloryantiques.com/collectbakepins.html&amp;size=108k&amp;name=bklt26014+jpg&amp;p=bakelite&amp;oid=c7a311fa04690970&amp;fr2=tab-web&amp;no=10&amp;tt=184175&amp;sigr=11k6lmhe7&amp;sigi=11km26qt3&amp;sigb=12p0q096p" TargetMode="External"/><Relationship Id="rId4" Type="http://schemas.openxmlformats.org/officeDocument/2006/relationships/image" Target="../media/image11.jpeg"/><Relationship Id="rId5" Type="http://schemas.openxmlformats.org/officeDocument/2006/relationships/hyperlink" Target="http://en.wikipedia.org/wiki/File:Leo_Hendrik_Baekeland,_1916.jpg" TargetMode="External"/><Relationship Id="rId6" Type="http://schemas.openxmlformats.org/officeDocument/2006/relationships/image" Target="../media/image12.jpeg"/><Relationship Id="rId7" Type="http://schemas.openxmlformats.org/officeDocument/2006/relationships/image" Target="../media/image13.jpeg"/><Relationship Id="rId8" Type="http://schemas.openxmlformats.org/officeDocument/2006/relationships/image" Target="../media/image14.jpeg"/><Relationship Id="rId9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youtube.com/watch?v=EoyWY-LlYTs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net/need-to-know/environment/an-ocean-of-plastic/2686/" TargetMode="External"/><Relationship Id="rId3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ed.com/talks/dianna_cohen_tough_truths_about_plastic_pollution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ed.com/talks/eben_bayer_are_mushrooms_the_new_plastic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igh_density_polyethylene" TargetMode="External"/><Relationship Id="rId4" Type="http://schemas.openxmlformats.org/officeDocument/2006/relationships/hyperlink" Target="http://en.wikipedia.org/wiki/Polyvinyl_chloride" TargetMode="External"/><Relationship Id="rId5" Type="http://schemas.openxmlformats.org/officeDocument/2006/relationships/hyperlink" Target="http://en.wikipedia.org/wiki/Low_density_polyethylene" TargetMode="External"/><Relationship Id="rId6" Type="http://schemas.openxmlformats.org/officeDocument/2006/relationships/hyperlink" Target="http://en.wikipedia.org/wiki/Polypropylene" TargetMode="External"/><Relationship Id="rId7" Type="http://schemas.openxmlformats.org/officeDocument/2006/relationships/hyperlink" Target="http://en.wikipedia.org/wiki/Polystyren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Polyethylene_terephthalate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youtube.com/watch?v=rHxxLYzJ8Sw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654" y="661500"/>
            <a:ext cx="7498080" cy="1143000"/>
          </a:xfrm>
        </p:spPr>
        <p:txBody>
          <a:bodyPr/>
          <a:lstStyle/>
          <a:p>
            <a:r>
              <a:rPr lang="en-US" dirty="0" smtClean="0"/>
              <a:t>Pre-Assessment…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701" y="1817077"/>
            <a:ext cx="7498080" cy="41968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Please answer the questions on the Plastics Pre-Assessment</a:t>
            </a:r>
          </a:p>
          <a:p>
            <a:r>
              <a:rPr lang="en-US" sz="2800" dirty="0" smtClean="0"/>
              <a:t>This is not a graded assignment—we want to see what you know before we get started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218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56088"/>
            <a:ext cx="4982307" cy="819150"/>
          </a:xfrm>
        </p:spPr>
        <p:txBody>
          <a:bodyPr/>
          <a:lstStyle/>
          <a:p>
            <a:r>
              <a:rPr lang="en-US" dirty="0" smtClean="0"/>
              <a:t>What are polymers?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22586"/>
            <a:ext cx="7162800" cy="440201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Polymer</a:t>
            </a:r>
          </a:p>
          <a:p>
            <a:pPr lvl="1"/>
            <a:r>
              <a:rPr lang="en-US" dirty="0" smtClean="0"/>
              <a:t>Greek for ‘many-membered’</a:t>
            </a:r>
          </a:p>
          <a:p>
            <a:r>
              <a:rPr lang="en-US" dirty="0" smtClean="0"/>
              <a:t>Can be natural or synthetic</a:t>
            </a:r>
          </a:p>
          <a:p>
            <a:r>
              <a:rPr lang="en-US" dirty="0" smtClean="0"/>
              <a:t>Polymers are all around us</a:t>
            </a:r>
          </a:p>
          <a:p>
            <a:r>
              <a:rPr lang="en-US" dirty="0" smtClean="0"/>
              <a:t>Normally a chain containing a carbon backbone</a:t>
            </a:r>
          </a:p>
          <a:p>
            <a:pPr lvl="1"/>
            <a:r>
              <a:rPr lang="en-US" dirty="0" smtClean="0"/>
              <a:t>Silicon-based polymers are also possible. </a:t>
            </a:r>
            <a:r>
              <a:rPr lang="en-US" b="1" dirty="0" smtClean="0">
                <a:solidFill>
                  <a:srgbClr val="922223"/>
                </a:solidFill>
              </a:rPr>
              <a:t>Can you explain why? How are C and Si similar?</a:t>
            </a:r>
          </a:p>
          <a:p>
            <a:endParaRPr lang="en-US" dirty="0"/>
          </a:p>
        </p:txBody>
      </p:sp>
      <p:pic>
        <p:nvPicPr>
          <p:cNvPr id="5" name="Picture 4" descr="Dr.-Jimmy-Mayes-Changing-the-World-with-Polymer-Chemistry_UTSF-January-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307" y="656493"/>
            <a:ext cx="2743363" cy="1920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078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of Polymers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Natural</a:t>
            </a:r>
            <a:endParaRPr lang="en-US" sz="3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Synthetic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Leather</a:t>
            </a:r>
          </a:p>
          <a:p>
            <a:r>
              <a:rPr lang="en-US" sz="3200" dirty="0" smtClean="0"/>
              <a:t>Silk</a:t>
            </a:r>
          </a:p>
          <a:p>
            <a:r>
              <a:rPr lang="en-US" sz="3200" dirty="0" smtClean="0"/>
              <a:t>Wood</a:t>
            </a:r>
          </a:p>
          <a:p>
            <a:r>
              <a:rPr lang="en-US" sz="3200" dirty="0" smtClean="0"/>
              <a:t>Natural rubber</a:t>
            </a:r>
          </a:p>
          <a:p>
            <a:r>
              <a:rPr lang="en-US" sz="3200" dirty="0" smtClean="0"/>
              <a:t>You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Rubbers</a:t>
            </a:r>
          </a:p>
          <a:p>
            <a:r>
              <a:rPr lang="en-US" sz="3200" dirty="0" smtClean="0"/>
              <a:t>Plastics</a:t>
            </a:r>
          </a:p>
          <a:p>
            <a:r>
              <a:rPr lang="en-US" sz="3200" dirty="0" smtClean="0"/>
              <a:t>Fibers</a:t>
            </a:r>
          </a:p>
          <a:p>
            <a:r>
              <a:rPr lang="en-US" sz="3200" dirty="0" smtClean="0"/>
              <a:t>Paints</a:t>
            </a:r>
          </a:p>
          <a:p>
            <a:r>
              <a:rPr lang="en-US" sz="3200" dirty="0" smtClean="0"/>
              <a:t>Adhesives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8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3" y="1817078"/>
            <a:ext cx="7790688" cy="94370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Look around the room. What polymers do you see? </a:t>
            </a:r>
          </a:p>
        </p:txBody>
      </p:sp>
      <p:pic>
        <p:nvPicPr>
          <p:cNvPr id="1026" name="Picture 2" descr="C:\Users\01027\AppData\Local\Microsoft\Windows\Temporary Internet Files\Content.IE5\WB92H683\AnimatedEyes3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492" y="3405553"/>
            <a:ext cx="1952625" cy="209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07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plastics:1500</a:t>
            </a:r>
            <a:endParaRPr lang="en-US" dirty="0"/>
          </a:p>
        </p:txBody>
      </p:sp>
      <p:pic>
        <p:nvPicPr>
          <p:cNvPr id="37890" name="Picture 2" descr="http://www.chem.arizona.edu/~tjblack/pic/NaturalRubb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5100" y="2051492"/>
            <a:ext cx="3657600" cy="360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fontAlgn="t">
              <a:buFont typeface="Arial"/>
              <a:buChar char="•"/>
            </a:pPr>
            <a:r>
              <a:rPr lang="en-US" dirty="0" smtClean="0"/>
              <a:t>British explorers discover the ancient Mayan civilization in Central America. </a:t>
            </a:r>
          </a:p>
          <a:p>
            <a:pPr fontAlgn="t">
              <a:buFont typeface="Arial"/>
              <a:buChar char="•"/>
            </a:pPr>
            <a:r>
              <a:rPr lang="en-US" dirty="0" smtClean="0"/>
              <a:t>The Mayans are were among the first to find an application for polymers. </a:t>
            </a:r>
          </a:p>
          <a:p>
            <a:pPr fontAlgn="t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heir children liked to play with balls made from local rubber trees.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89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Mayan Ball Court</a:t>
            </a:r>
            <a:endParaRPr lang="en-US" dirty="0"/>
          </a:p>
        </p:txBody>
      </p:sp>
      <p:pic>
        <p:nvPicPr>
          <p:cNvPr id="5" name="Picture 4" descr="ball-court-cc-tjeer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419" y="1417320"/>
            <a:ext cx="6332024" cy="4749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457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95" y="544779"/>
            <a:ext cx="7415794" cy="829580"/>
          </a:xfrm>
        </p:spPr>
        <p:txBody>
          <a:bodyPr/>
          <a:lstStyle/>
          <a:p>
            <a:r>
              <a:rPr lang="en-US" dirty="0" smtClean="0"/>
              <a:t>History of polymers:1839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0695" y="1486072"/>
            <a:ext cx="7790688" cy="174363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Charles Goodyear discovers vulcanization by combining natural rubber with sulfur and heating it to 270°F.</a:t>
            </a:r>
          </a:p>
          <a:p>
            <a:r>
              <a:rPr lang="en-US" sz="2400" b="1" dirty="0" smtClean="0">
                <a:solidFill>
                  <a:srgbClr val="922223"/>
                </a:solidFill>
              </a:rPr>
              <a:t>Vulcanized rubber </a:t>
            </a:r>
            <a:r>
              <a:rPr lang="en-US" sz="2400" dirty="0" smtClean="0"/>
              <a:t>is a polymeric substance that is much more durable than natural rubber.</a:t>
            </a:r>
            <a:endParaRPr lang="en-US" sz="2400" dirty="0"/>
          </a:p>
          <a:p>
            <a:r>
              <a:rPr lang="en-US" sz="2400" dirty="0" smtClean="0"/>
              <a:t>Today, we use it in tires.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276" y="3520486"/>
            <a:ext cx="5616989" cy="2856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2949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Polymers:1907</a:t>
            </a:r>
            <a:endParaRPr lang="en-US" dirty="0"/>
          </a:p>
        </p:txBody>
      </p:sp>
      <p:pic>
        <p:nvPicPr>
          <p:cNvPr id="43010" name="Picture 2" descr="Go to fullsize image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447800"/>
            <a:ext cx="1143000" cy="1568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752600"/>
            <a:ext cx="3428999" cy="4373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oldest recorded synthetic plastic was made by Leo Baekeland.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Bakelite's</a:t>
            </a:r>
            <a:r>
              <a:rPr lang="en-US" dirty="0" smtClean="0"/>
              <a:t> hardness and high resistance to heat made it an excellent choice as an electrical insulator.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Leo Hendrik Baekeland, 191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1176338" cy="1805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447800"/>
            <a:ext cx="16002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4953000"/>
            <a:ext cx="2362200" cy="177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3200400"/>
            <a:ext cx="2040258" cy="167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460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Polymers:1920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524000"/>
            <a:ext cx="4267200" cy="4663440"/>
          </a:xfrm>
        </p:spPr>
        <p:txBody>
          <a:bodyPr/>
          <a:lstStyle/>
          <a:p>
            <a:r>
              <a:rPr lang="en-US" dirty="0" smtClean="0"/>
              <a:t>Hermann Staudinger publishes the paper ‘</a:t>
            </a:r>
            <a:r>
              <a:rPr lang="en-US" dirty="0" err="1" smtClean="0"/>
              <a:t>Uber</a:t>
            </a:r>
            <a:r>
              <a:rPr lang="en-US" dirty="0" smtClean="0"/>
              <a:t> Polymerization’</a:t>
            </a:r>
          </a:p>
          <a:p>
            <a:r>
              <a:rPr lang="en-US" dirty="0"/>
              <a:t>H</a:t>
            </a:r>
            <a:r>
              <a:rPr lang="en-US" dirty="0" smtClean="0"/>
              <a:t>e proposed the idea of a </a:t>
            </a:r>
            <a:r>
              <a:rPr lang="en-US" b="1" dirty="0" smtClean="0">
                <a:solidFill>
                  <a:srgbClr val="922223"/>
                </a:solidFill>
              </a:rPr>
              <a:t>polymer chain</a:t>
            </a:r>
            <a:r>
              <a:rPr lang="en-US" dirty="0" smtClean="0"/>
              <a:t>—that polymers were long chains of molecules bonded together</a:t>
            </a:r>
            <a:endParaRPr lang="en-US" dirty="0"/>
          </a:p>
        </p:txBody>
      </p:sp>
      <p:pic>
        <p:nvPicPr>
          <p:cNvPr id="57346" name="Picture 2" descr="http://upload.wikimedia.org/wikipedia/en/thumb/b/b9/Hermann_Staudinger.jpg/225px-Hermann_Stauding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676400"/>
            <a:ext cx="3657600" cy="4663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8421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Polymers:1925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43000" y="1447800"/>
            <a:ext cx="7772400" cy="304800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X-ray crystallography is used by M. Polanyi to discover the chemical structure of </a:t>
            </a:r>
            <a:r>
              <a:rPr lang="en-US" b="1" dirty="0" smtClean="0">
                <a:solidFill>
                  <a:srgbClr val="922223"/>
                </a:solidFill>
              </a:rPr>
              <a:t>cellulose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Demonstrated that polymer unit cells contain sections of long chain molecules rather than small molecules.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4419600"/>
            <a:ext cx="5016500" cy="199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8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Polymers:1938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9200" y="1524000"/>
            <a:ext cx="3657600" cy="4663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133088" cy="4663440"/>
          </a:xfrm>
        </p:spPr>
        <p:txBody>
          <a:bodyPr/>
          <a:lstStyle/>
          <a:p>
            <a:r>
              <a:rPr lang="en-US" dirty="0" smtClean="0"/>
              <a:t>Wallace </a:t>
            </a:r>
            <a:r>
              <a:rPr lang="en-US" dirty="0" err="1" smtClean="0"/>
              <a:t>Corothers</a:t>
            </a:r>
            <a:r>
              <a:rPr lang="en-US" dirty="0" smtClean="0"/>
              <a:t> creates </a:t>
            </a:r>
            <a:r>
              <a:rPr lang="en-US" b="1" dirty="0" smtClean="0">
                <a:solidFill>
                  <a:srgbClr val="922223"/>
                </a:solidFill>
              </a:rPr>
              <a:t>Nylon</a:t>
            </a:r>
          </a:p>
          <a:p>
            <a:r>
              <a:rPr lang="en-US" dirty="0"/>
              <a:t>C</a:t>
            </a:r>
            <a:r>
              <a:rPr lang="en-US" dirty="0" smtClean="0"/>
              <a:t>onsidered the father of man-made polymers (he really understood what he was doing!)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832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Bioplastics PBL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Chemistry II</a:t>
            </a:r>
            <a:endParaRPr lang="en-US" dirty="0"/>
          </a:p>
        </p:txBody>
      </p:sp>
      <p:sp>
        <p:nvSpPr>
          <p:cNvPr id="4" name="AutoShape 2" descr="Image result for cor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or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nebraskacorn.org/wp-content/uploads/2014/06/Sweet-Cor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986" y="2617925"/>
            <a:ext cx="4618704" cy="3067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83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Where do polymers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00201"/>
            <a:ext cx="7924800" cy="2362200"/>
          </a:xfrm>
        </p:spPr>
        <p:txBody>
          <a:bodyPr>
            <a:normAutofit/>
          </a:bodyPr>
          <a:lstStyle/>
          <a:p>
            <a:r>
              <a:rPr lang="en-US" dirty="0" smtClean="0"/>
              <a:t>Mostly from oil</a:t>
            </a:r>
          </a:p>
          <a:p>
            <a:r>
              <a:rPr lang="en-US" dirty="0" smtClean="0"/>
              <a:t>About 2% of oil consumption  goes to manufacture plastics</a:t>
            </a:r>
          </a:p>
          <a:p>
            <a:r>
              <a:rPr lang="en-US" dirty="0"/>
              <a:t>But other chemicals are involved too</a:t>
            </a: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2578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Video Link</a:t>
            </a:r>
            <a:endParaRPr lang="en-US" dirty="0"/>
          </a:p>
        </p:txBody>
      </p:sp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3733800"/>
            <a:ext cx="2946400" cy="275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3733800"/>
            <a:ext cx="2918298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259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Paperclip “Polymer”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0119" y="2896256"/>
            <a:ext cx="3577282" cy="989944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291" y="2981510"/>
            <a:ext cx="1093784" cy="77336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173136" y="1949822"/>
            <a:ext cx="3760552" cy="643467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sz="2800" dirty="0" smtClean="0"/>
              <a:t>Paperclip chain polymer</a:t>
            </a:r>
            <a:endParaRPr lang="en-US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303866" y="1940111"/>
            <a:ext cx="3577282" cy="643467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 smtClean="0"/>
              <a:t>Paperclip monomer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700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391400" cy="1143000"/>
          </a:xfrm>
        </p:spPr>
        <p:txBody>
          <a:bodyPr/>
          <a:lstStyle/>
          <a:p>
            <a:r>
              <a:rPr lang="en-US" dirty="0" smtClean="0"/>
              <a:t>Structural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786728" cy="182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small repeating unit (-</a:t>
            </a:r>
            <a:r>
              <a:rPr lang="en-US" dirty="0" err="1" smtClean="0"/>
              <a:t>mer</a:t>
            </a:r>
            <a:r>
              <a:rPr lang="en-US" dirty="0" smtClean="0"/>
              <a:t> or more commonly</a:t>
            </a:r>
            <a:r>
              <a:rPr lang="en-US" b="1" dirty="0" smtClean="0">
                <a:solidFill>
                  <a:srgbClr val="922223"/>
                </a:solidFill>
              </a:rPr>
              <a:t>, monomer</a:t>
            </a:r>
            <a:r>
              <a:rPr lang="en-US" dirty="0" smtClean="0"/>
              <a:t>) is identified in parentheses with an ‘n’ to denote many, many, many repetitions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0"/>
            <a:ext cx="681652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369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Structural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257800"/>
            <a:ext cx="7866888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Chemists often use shortcuts to draw structural formulas</a:t>
            </a:r>
            <a:endParaRPr lang="en-US" dirty="0"/>
          </a:p>
        </p:txBody>
      </p:sp>
      <p:pic>
        <p:nvPicPr>
          <p:cNvPr id="2050" name="Picture 2" descr="http://www.texdev.net/wp-content/uploads/2012/08/ChemFig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038" y="1823356"/>
            <a:ext cx="206281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2b1stconsulting.com/wp-content/uploads/2012/07/Benzene_r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596182"/>
            <a:ext cx="2438400" cy="281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2650513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=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72948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First, explore a box of polymer samples. Devise a sorting strategy—aim for 3-4 categories.</a:t>
            </a:r>
          </a:p>
          <a:p>
            <a:r>
              <a:rPr lang="en-US" sz="4000" dirty="0" smtClean="0"/>
              <a:t>Describe </a:t>
            </a:r>
            <a:r>
              <a:rPr lang="en-US" sz="4000" b="1" dirty="0" smtClean="0">
                <a:solidFill>
                  <a:srgbClr val="FF0000"/>
                </a:solidFill>
              </a:rPr>
              <a:t>general properties </a:t>
            </a:r>
            <a:r>
              <a:rPr lang="en-US" sz="4000" dirty="0" smtClean="0"/>
              <a:t>of each category and </a:t>
            </a:r>
            <a:r>
              <a:rPr lang="en-US" sz="4000" b="1" dirty="0" smtClean="0">
                <a:solidFill>
                  <a:srgbClr val="FF0000"/>
                </a:solidFill>
              </a:rPr>
              <a:t>potential uses</a:t>
            </a:r>
            <a:r>
              <a:rPr lang="en-US" sz="4000" dirty="0" smtClean="0"/>
              <a:t>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85875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</p:spPr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ead the </a:t>
            </a:r>
            <a:r>
              <a:rPr lang="en-US" b="1" dirty="0" smtClean="0">
                <a:solidFill>
                  <a:srgbClr val="FF0000"/>
                </a:solidFill>
              </a:rPr>
              <a:t>Life Cycle of a Polymer </a:t>
            </a:r>
            <a:r>
              <a:rPr lang="en-US" dirty="0" smtClean="0"/>
              <a:t>instructions on the bottom of the paper.</a:t>
            </a:r>
          </a:p>
          <a:p>
            <a:r>
              <a:rPr lang="en-US" dirty="0" smtClean="0"/>
              <a:t>Your team is assigned a plastics code—see the label taped to the side of your box.</a:t>
            </a:r>
          </a:p>
          <a:p>
            <a:r>
              <a:rPr lang="en-US" dirty="0" smtClean="0"/>
              <a:t>Assign research tasks to your team members—put checkmarks on your paper indicating your research tasks.</a:t>
            </a:r>
          </a:p>
          <a:p>
            <a:r>
              <a:rPr lang="en-US" dirty="0" smtClean="0"/>
              <a:t>You have to days to prepare your poster and SHORT (&lt; 2 minutes) presentations.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133" y="274638"/>
            <a:ext cx="2099732" cy="119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04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to work!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/>
          <a:lstStyle/>
          <a:p>
            <a:r>
              <a:rPr lang="en-US" dirty="0" smtClean="0"/>
              <a:t>Send a team member to pick up your polymer box.</a:t>
            </a:r>
          </a:p>
          <a:p>
            <a:r>
              <a:rPr lang="en-US" dirty="0" smtClean="0"/>
              <a:t>Work with your team members.</a:t>
            </a:r>
          </a:p>
          <a:p>
            <a:r>
              <a:rPr lang="en-US" dirty="0" smtClean="0"/>
              <a:t>Remember, tables and chairs need to be back in their original places at the end of the period.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6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Bioplastics Lesson 1: 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Yesterday, you completed a Plastics Pre-assessment</a:t>
            </a:r>
          </a:p>
          <a:p>
            <a:r>
              <a:rPr lang="en-US" dirty="0" smtClean="0"/>
              <a:t>I introduced the Bioplastics PBL (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roblem-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ased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earning)</a:t>
            </a:r>
          </a:p>
          <a:p>
            <a:r>
              <a:rPr lang="en-US" dirty="0" smtClean="0"/>
              <a:t>You explored some examples of polymers</a:t>
            </a:r>
          </a:p>
          <a:p>
            <a:r>
              <a:rPr lang="en-US" dirty="0" smtClean="0"/>
              <a:t>You started research on your assigned Plastics Recycling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80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“Plastics Go Green” Reading Assignment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415" y="1447799"/>
            <a:ext cx="7808273" cy="5222631"/>
          </a:xfrm>
        </p:spPr>
        <p:txBody>
          <a:bodyPr>
            <a:normAutofit/>
          </a:bodyPr>
          <a:lstStyle/>
          <a:p>
            <a:r>
              <a:rPr lang="en-US" dirty="0" smtClean="0"/>
              <a:t>Read the 11 statements on the worksheet.</a:t>
            </a:r>
          </a:p>
          <a:p>
            <a:r>
              <a:rPr lang="en-US" dirty="0" smtClean="0"/>
              <a:t>In Column 1, state whether you agree or disagree</a:t>
            </a:r>
          </a:p>
          <a:p>
            <a:r>
              <a:rPr lang="en-US" dirty="0" smtClean="0"/>
              <a:t>Number the paragraphs in the article.</a:t>
            </a:r>
          </a:p>
          <a:p>
            <a:r>
              <a:rPr lang="en-US" dirty="0" smtClean="0"/>
              <a:t>While reading the article, compare your opinions with information in the article.</a:t>
            </a:r>
          </a:p>
          <a:p>
            <a:r>
              <a:rPr lang="en-US" dirty="0" smtClean="0"/>
              <a:t>Cite </a:t>
            </a:r>
            <a:r>
              <a:rPr lang="en-US" b="1" dirty="0" smtClean="0">
                <a:solidFill>
                  <a:srgbClr val="FF0000"/>
                </a:solidFill>
              </a:rPr>
              <a:t>evidence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from the article supporting or refuting your original idea—include </a:t>
            </a:r>
            <a:r>
              <a:rPr lang="en-US" b="1" dirty="0" smtClean="0">
                <a:solidFill>
                  <a:srgbClr val="FF0000"/>
                </a:solidFill>
              </a:rPr>
              <a:t>paragraph numbers</a:t>
            </a:r>
            <a:r>
              <a:rPr lang="en-US" dirty="0" smtClean="0"/>
              <a:t> for your evidence.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7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“Plastics Go Green” 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2081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Any confusion about the assignment from yesterday?</a:t>
            </a:r>
          </a:p>
          <a:p>
            <a:r>
              <a:rPr lang="en-US" dirty="0" smtClean="0"/>
              <a:t>Remember, you are responsible for the material covered in the extra readings for this unit.</a:t>
            </a:r>
            <a:endParaRPr lang="en-US" dirty="0"/>
          </a:p>
        </p:txBody>
      </p:sp>
      <p:pic>
        <p:nvPicPr>
          <p:cNvPr id="2051" name="Picture 3" descr="C:\Users\01027\AppData\Local\Microsoft\Windows\Temporary Internet Files\Content.IE5\WB92H683\Question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689" y="3683001"/>
            <a:ext cx="2491967" cy="249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35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820" y="93113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Problem: How </a:t>
            </a:r>
            <a:r>
              <a:rPr lang="en-US" dirty="0"/>
              <a:t>can we design a more sustainable cell phone?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6820" y="2359482"/>
            <a:ext cx="7259515" cy="19654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Last semester, we explored issues around the use of rare earth and other metals in cell phone manufacture</a:t>
            </a:r>
          </a:p>
          <a:p>
            <a:r>
              <a:rPr lang="en-US" dirty="0" smtClean="0"/>
              <a:t>Plastics make up over 40% of a cell phone, and are the most common material used in cell phone cases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204" y="4582835"/>
            <a:ext cx="3359727" cy="1881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687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 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8958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Work on your </a:t>
            </a:r>
            <a:r>
              <a:rPr lang="en-US" b="1" dirty="0" smtClean="0">
                <a:solidFill>
                  <a:srgbClr val="FF0000"/>
                </a:solidFill>
              </a:rPr>
              <a:t>Plastics Code Poster </a:t>
            </a:r>
            <a:r>
              <a:rPr lang="en-US" dirty="0" smtClean="0"/>
              <a:t>and prepare your SHORT presentation (2 minutes maximum).</a:t>
            </a:r>
          </a:p>
          <a:p>
            <a:r>
              <a:rPr lang="en-US" dirty="0" smtClean="0"/>
              <a:t>Put names on posters and secure with rubber band at the end of class.</a:t>
            </a:r>
          </a:p>
          <a:p>
            <a:r>
              <a:rPr lang="en-US" dirty="0" smtClean="0"/>
              <a:t>Best poster in each Plastics Recycling Code for all classes will be awarded a prize for team members. I will discuss prize options with the winners next week.</a:t>
            </a:r>
          </a:p>
          <a:p>
            <a:pPr marL="402336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Users\01027\AppData\Local\Microsoft\Windows\Temporary Internet Files\Content.IE5\7JTJ308J\2293239853_ddd6bc4ef4_z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6862" y="5332443"/>
            <a:ext cx="926826" cy="92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506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 in the Pacific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Oceanic Plastic</a:t>
            </a:r>
            <a:r>
              <a:rPr lang="en-US" dirty="0" smtClean="0"/>
              <a:t> video</a:t>
            </a:r>
            <a:endParaRPr lang="en-US" dirty="0"/>
          </a:p>
        </p:txBody>
      </p:sp>
      <p:pic>
        <p:nvPicPr>
          <p:cNvPr id="1026" name="Picture 2" descr="http://media.education.nationalgeographic.com/assets/photos/5cf/3f9/5cf3f96e-8bef-404a-860b-e9e65b750c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398" y="2227384"/>
            <a:ext cx="5205047" cy="3903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560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Tough Truths About Plastic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Plastics Pollution </a:t>
            </a:r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341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Posters/Presentations </a:t>
            </a:r>
            <a:br>
              <a:rPr lang="en-US" dirty="0" smtClean="0"/>
            </a:br>
            <a:r>
              <a:rPr lang="en-US" dirty="0" smtClean="0"/>
              <a:t>(&lt; 2 min please)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66138"/>
          </a:xfrm>
        </p:spPr>
        <p:txBody>
          <a:bodyPr/>
          <a:lstStyle/>
          <a:p>
            <a:r>
              <a:rPr lang="en-US" dirty="0" smtClean="0"/>
              <a:t>Take a few minutes to finish your posters</a:t>
            </a:r>
          </a:p>
          <a:p>
            <a:r>
              <a:rPr lang="en-US" dirty="0"/>
              <a:t>E</a:t>
            </a:r>
            <a:r>
              <a:rPr lang="en-US" dirty="0" smtClean="0"/>
              <a:t>veryone in your team must contribute to the presentation</a:t>
            </a:r>
          </a:p>
          <a:p>
            <a:r>
              <a:rPr lang="en-US" dirty="0" smtClean="0"/>
              <a:t>Please be polite during presentations:</a:t>
            </a:r>
          </a:p>
          <a:p>
            <a:pPr lvl="1"/>
            <a:r>
              <a:rPr lang="en-US" dirty="0" smtClean="0"/>
              <a:t>No phones out/reading books/doing HW</a:t>
            </a:r>
          </a:p>
          <a:p>
            <a:pPr lvl="1"/>
            <a:r>
              <a:rPr lang="en-US" dirty="0" smtClean="0"/>
              <a:t>No heads on desk</a:t>
            </a:r>
          </a:p>
          <a:p>
            <a:pPr lvl="1"/>
            <a:r>
              <a:rPr lang="en-US" dirty="0" smtClean="0"/>
              <a:t>Be nice to each other!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19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there non-plastic packaging options?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088430"/>
            <a:ext cx="7505700" cy="2260832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 smtClean="0">
                <a:hlinkClick r:id="rId2"/>
              </a:rPr>
              <a:t>https</a:t>
            </a:r>
            <a:r>
              <a:rPr lang="en-US" b="1" u="sng" dirty="0">
                <a:hlinkClick r:id="rId2"/>
              </a:rPr>
              <a:t>://www.ted.com/talks/eben_bayer_are_mushrooms_the_new_plastic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ngineering design can help us solve problems like the use of plastics in cell phones and other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54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Recycle Letters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969" y="1447800"/>
            <a:ext cx="7831719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 – </a:t>
            </a:r>
            <a:r>
              <a:rPr lang="en-US" b="1" dirty="0" smtClean="0"/>
              <a:t>PET/PETE</a:t>
            </a:r>
            <a:r>
              <a:rPr lang="en-US" dirty="0" smtClean="0"/>
              <a:t>  - </a:t>
            </a:r>
            <a:r>
              <a:rPr lang="en-US" dirty="0" smtClean="0">
                <a:hlinkClick r:id="rId2" tooltip="Polyethylene terephthalate"/>
              </a:rPr>
              <a:t>Polyethylene terephthalate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 – </a:t>
            </a:r>
            <a:r>
              <a:rPr lang="en-US" b="1" dirty="0" smtClean="0"/>
              <a:t>HDPE - </a:t>
            </a:r>
            <a:r>
              <a:rPr lang="en-US" dirty="0" smtClean="0">
                <a:hlinkClick r:id="rId3" tooltip="High density polyethylene"/>
              </a:rPr>
              <a:t>High density polyethylene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3 - </a:t>
            </a:r>
            <a:r>
              <a:rPr lang="en-US" b="1" dirty="0" smtClean="0"/>
              <a:t>PVC or V - </a:t>
            </a:r>
            <a:r>
              <a:rPr lang="en-US" dirty="0" smtClean="0">
                <a:hlinkClick r:id="rId4" tooltip="Polyvinyl chloride"/>
              </a:rPr>
              <a:t>Polyvinyl chloride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 – </a:t>
            </a:r>
            <a:r>
              <a:rPr lang="en-US" b="1" dirty="0" smtClean="0"/>
              <a:t>LDPE - </a:t>
            </a:r>
            <a:r>
              <a:rPr lang="en-US" dirty="0" smtClean="0">
                <a:hlinkClick r:id="rId5" tooltip="Low density polyethylene"/>
              </a:rPr>
              <a:t>Low density polyethylene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5 – </a:t>
            </a:r>
            <a:r>
              <a:rPr lang="en-US" b="1" dirty="0" smtClean="0"/>
              <a:t>PP – </a:t>
            </a:r>
            <a:r>
              <a:rPr lang="en-US" dirty="0" smtClean="0">
                <a:hlinkClick r:id="rId6" tooltip="Polypropylene"/>
              </a:rPr>
              <a:t>Polypropylene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6 –</a:t>
            </a:r>
            <a:r>
              <a:rPr lang="en-US" b="1" dirty="0" smtClean="0"/>
              <a:t>PS – </a:t>
            </a:r>
            <a:r>
              <a:rPr lang="en-US" dirty="0" smtClean="0">
                <a:hlinkClick r:id="rId7" tooltip="Polystyrene"/>
              </a:rPr>
              <a:t>Polystyrene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 – </a:t>
            </a:r>
            <a:r>
              <a:rPr lang="en-US" b="1" dirty="0" smtClean="0"/>
              <a:t>OTHER— </a:t>
            </a:r>
            <a:r>
              <a:rPr lang="en-US" u="sng" dirty="0" smtClean="0">
                <a:solidFill>
                  <a:srgbClr val="92D050"/>
                </a:solidFill>
              </a:rPr>
              <a:t>Polycarbonate</a:t>
            </a:r>
            <a:r>
              <a:rPr lang="en-US" dirty="0" smtClean="0"/>
              <a:t> (&amp; others)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56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8486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Polyethylene</a:t>
            </a:r>
            <a:br>
              <a:rPr lang="en-US" sz="4400" dirty="0" smtClean="0"/>
            </a:br>
            <a:endParaRPr lang="en-US" sz="4400" dirty="0"/>
          </a:p>
        </p:txBody>
      </p:sp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1371599"/>
            <a:ext cx="3567871" cy="2426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4495800"/>
            <a:ext cx="4572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PVC (polyvinyl chloride)</a:t>
            </a:r>
            <a:endParaRPr lang="en-US" dirty="0"/>
          </a:p>
        </p:txBody>
      </p:sp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1524000"/>
            <a:ext cx="3024554" cy="2265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88" y="4237892"/>
            <a:ext cx="55880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8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Polystyrene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1371599"/>
            <a:ext cx="3532553" cy="2649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800600"/>
            <a:ext cx="68326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47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Polypropylene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49" y="1327149"/>
            <a:ext cx="3049465" cy="3049465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5382" y="4343400"/>
            <a:ext cx="5113618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9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1742" y="1657111"/>
            <a:ext cx="7356474" cy="10995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Your team will design a bioplastic, made from plant-based starches, that might replace traditional plastics in cell phone case manufacture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577" y="3737301"/>
            <a:ext cx="3643877" cy="241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3131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162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Properties of Polymers: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846686" cy="2362200"/>
          </a:xfrm>
        </p:spPr>
        <p:txBody>
          <a:bodyPr/>
          <a:lstStyle/>
          <a:p>
            <a:r>
              <a:rPr lang="en-US" dirty="0" smtClean="0"/>
              <a:t>Molar Mass is the weight of one molecule</a:t>
            </a:r>
          </a:p>
          <a:p>
            <a:r>
              <a:rPr lang="en-US" dirty="0" smtClean="0"/>
              <a:t>The length of a polymer chain is described by its Molar Mass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28358"/>
              </p:ext>
            </p:extLst>
          </p:nvPr>
        </p:nvGraphicFramePr>
        <p:xfrm>
          <a:off x="1143000" y="3886200"/>
          <a:ext cx="7848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100"/>
                <a:gridCol w="1308100"/>
                <a:gridCol w="1308100"/>
                <a:gridCol w="1308100"/>
                <a:gridCol w="1308100"/>
                <a:gridCol w="13081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Monomer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Molar Mass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monomers</a:t>
                      </a:r>
                    </a:p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b="1" dirty="0" smtClean="0">
                          <a:solidFill>
                            <a:srgbClr val="FFFF00"/>
                          </a:solidFill>
                        </a:rPr>
                        <a:t>n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=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Molar Mass</a:t>
                      </a:r>
                      <a:r>
                        <a:rPr lang="en-US" sz="1600" baseline="0" dirty="0" smtClean="0"/>
                        <a:t> of compound</a:t>
                      </a:r>
                      <a:endParaRPr lang="en-US" sz="16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H</a:t>
                      </a:r>
                      <a:r>
                        <a:rPr lang="en-US" sz="2400" baseline="-25000" dirty="0" smtClean="0"/>
                        <a:t>4</a:t>
                      </a:r>
                      <a:endParaRPr lang="en-US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=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56,000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96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7083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Properties of Polymers: Connections</a:t>
            </a:r>
            <a:endParaRPr lang="en-US" dirty="0"/>
          </a:p>
        </p:txBody>
      </p:sp>
      <p:pic>
        <p:nvPicPr>
          <p:cNvPr id="1026" name="Picture 2" descr="C:\Users\Monroe\Documents\My Scans\2009-01 (Jan)\scan001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7800" y="1987062"/>
            <a:ext cx="6961382" cy="2573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27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Properties of Polymers: Crosslinking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435608" y="1447800"/>
            <a:ext cx="7344977" cy="4800600"/>
          </a:xfrm>
        </p:spPr>
        <p:txBody>
          <a:bodyPr/>
          <a:lstStyle/>
          <a:p>
            <a:r>
              <a:rPr lang="en-US" dirty="0" smtClean="0"/>
              <a:t>The polymer chains are linked together </a:t>
            </a:r>
          </a:p>
          <a:p>
            <a:r>
              <a:rPr lang="en-US" dirty="0" smtClean="0"/>
              <a:t>This makes the polymer harder, stronger, and more brittle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3200400"/>
            <a:ext cx="6807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6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Clip Crosslinking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8186" y="2219579"/>
            <a:ext cx="3577282" cy="989944"/>
          </a:xfr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8919" y="3090990"/>
            <a:ext cx="3577282" cy="989944"/>
          </a:xfrm>
          <a:prstGeom prst="rect">
            <a:avLst/>
          </a:prstGeo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8919" y="4005389"/>
            <a:ext cx="3577282" cy="989944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8186" y="4902856"/>
            <a:ext cx="3577282" cy="9899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3512699" y="2870648"/>
            <a:ext cx="635343" cy="4492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5553165" y="2989838"/>
            <a:ext cx="635343" cy="4492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4604899" y="2931227"/>
            <a:ext cx="635343" cy="4492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4494834" y="3856322"/>
            <a:ext cx="635343" cy="4492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3512699" y="3840045"/>
            <a:ext cx="635343" cy="4492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5468499" y="3920514"/>
            <a:ext cx="635343" cy="4492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3419565" y="4698268"/>
            <a:ext cx="635343" cy="4492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4406260" y="4698268"/>
            <a:ext cx="635343" cy="4492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0509">
            <a:off x="5346059" y="4770721"/>
            <a:ext cx="635343" cy="4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554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133" y="1447800"/>
            <a:ext cx="7697555" cy="4800600"/>
          </a:xfrm>
        </p:spPr>
        <p:txBody>
          <a:bodyPr/>
          <a:lstStyle/>
          <a:p>
            <a:r>
              <a:rPr lang="en-US" dirty="0" smtClean="0"/>
              <a:t>Using Molecular Models to Simulate Polymerization Reactions</a:t>
            </a:r>
          </a:p>
          <a:p>
            <a:r>
              <a:rPr lang="en-US" dirty="0" smtClean="0">
                <a:hlinkClick r:id="rId3"/>
              </a:rPr>
              <a:t>Crash Course in Chemistry: Polymers</a:t>
            </a:r>
            <a:r>
              <a:rPr lang="en-US" dirty="0" smtClean="0"/>
              <a:t> video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70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32545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Quick Look at the Next Two Weeks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147" y="1822938"/>
            <a:ext cx="749808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Practice making the basic recipe for a bioplastic</a:t>
            </a:r>
          </a:p>
          <a:p>
            <a:r>
              <a:rPr lang="en-US" sz="2400" dirty="0" smtClean="0"/>
              <a:t>Identify your team’s criteria for a good cell phone case</a:t>
            </a:r>
          </a:p>
          <a:p>
            <a:r>
              <a:rPr lang="en-US" sz="2400" dirty="0" smtClean="0"/>
              <a:t>Investigate modifications of the basic recipe; test samples</a:t>
            </a:r>
          </a:p>
          <a:p>
            <a:r>
              <a:rPr lang="en-US" sz="2400" dirty="0"/>
              <a:t>Use </a:t>
            </a:r>
            <a:r>
              <a:rPr lang="en-US" sz="2400" dirty="0" smtClean="0"/>
              <a:t>test data from </a:t>
            </a:r>
            <a:r>
              <a:rPr lang="en-US" sz="2400" dirty="0"/>
              <a:t>other student teams and your identified criteria to </a:t>
            </a:r>
            <a:r>
              <a:rPr lang="en-US" sz="2400" dirty="0" smtClean="0"/>
              <a:t>design a procedure for your final bioplastic</a:t>
            </a:r>
            <a:endParaRPr lang="en-US" sz="2400" dirty="0"/>
          </a:p>
          <a:p>
            <a:r>
              <a:rPr lang="en-US" sz="2400" dirty="0" smtClean="0"/>
              <a:t>Make and test your final bioplastic</a:t>
            </a:r>
          </a:p>
        </p:txBody>
      </p:sp>
    </p:spTree>
    <p:extLst>
      <p:ext uri="{BB962C8B-B14F-4D97-AF65-F5344CB8AC3E}">
        <p14:creationId xmlns:p14="http://schemas.microsoft.com/office/powerpoint/2010/main" val="4168732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869" y="1458669"/>
            <a:ext cx="749808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 will be working in teams of 4 (or 3) to complete the project</a:t>
            </a:r>
          </a:p>
          <a:p>
            <a:r>
              <a:rPr lang="en-US" sz="2400" dirty="0" smtClean="0"/>
              <a:t>You will complete some work as a team, </a:t>
            </a:r>
            <a:r>
              <a:rPr lang="en-US" sz="2400" b="1" dirty="0" smtClean="0">
                <a:solidFill>
                  <a:srgbClr val="FF0000"/>
                </a:solidFill>
              </a:rPr>
              <a:t>but will be assessed on the quality of your own work</a:t>
            </a:r>
            <a:r>
              <a:rPr lang="en-US" sz="2400" dirty="0" smtClean="0"/>
              <a:t> —no group grades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ake a post-assessment, covering concepts learned during the project</a:t>
            </a:r>
          </a:p>
          <a:p>
            <a:pPr lvl="1"/>
            <a:r>
              <a:rPr lang="en-US" sz="2400" dirty="0" smtClean="0"/>
              <a:t>Complete a self and peer evaluation</a:t>
            </a:r>
          </a:p>
          <a:p>
            <a:pPr lvl="1"/>
            <a:r>
              <a:rPr lang="en-US" sz="2400" dirty="0"/>
              <a:t>W</a:t>
            </a:r>
            <a:r>
              <a:rPr lang="en-US" sz="2400" dirty="0" smtClean="0"/>
              <a:t>rite a final lab abstract, synthesizing all of your lab work OR participate in a Socratic Seminar, where you will be required to use evidence to support your ideas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392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208" y="14478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Your team is sitting together, so that you can work together. </a:t>
            </a:r>
          </a:p>
          <a:p>
            <a:r>
              <a:rPr lang="en-US" dirty="0" smtClean="0"/>
              <a:t>You may need to move tables together sometimes—be sure tables and chairs get back where they belong.</a:t>
            </a:r>
          </a:p>
          <a:p>
            <a:r>
              <a:rPr lang="en-US" dirty="0" smtClean="0"/>
              <a:t>You are also free to work at lab stations if more convenient.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0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2620" y="1465384"/>
            <a:ext cx="5522179" cy="7044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Lesson 1: </a:t>
            </a:r>
            <a:br>
              <a:rPr lang="en-US" dirty="0" smtClean="0"/>
            </a:br>
            <a:r>
              <a:rPr lang="en-US" dirty="0" smtClean="0"/>
              <a:t>Life Cycle of a Polymer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3974" y="2542360"/>
            <a:ext cx="3269273" cy="8169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Bioplastics PBL</a:t>
            </a:r>
          </a:p>
          <a:p>
            <a:r>
              <a:rPr lang="en-US" dirty="0" smtClean="0"/>
              <a:t>April, 2015</a:t>
            </a:r>
            <a:endParaRPr lang="en-US" dirty="0"/>
          </a:p>
        </p:txBody>
      </p:sp>
      <p:pic>
        <p:nvPicPr>
          <p:cNvPr id="4" name="Picture 3" descr="Nano109_Polyme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8853" y="2169803"/>
            <a:ext cx="3268655" cy="3560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8532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70538"/>
            <a:ext cx="7714488" cy="22918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can describe the life cycle of a polymer and identify everyday items made from petroleum-based polymers</a:t>
            </a:r>
          </a:p>
          <a:p>
            <a:r>
              <a:rPr lang="en-US" dirty="0" smtClean="0"/>
              <a:t>I can describe the relationship between a </a:t>
            </a:r>
            <a:r>
              <a:rPr lang="en-US" b="1" dirty="0" smtClean="0">
                <a:solidFill>
                  <a:srgbClr val="FF0000"/>
                </a:solidFill>
              </a:rPr>
              <a:t>polymer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the </a:t>
            </a:r>
            <a:r>
              <a:rPr lang="en-US" b="1" dirty="0" smtClean="0">
                <a:solidFill>
                  <a:srgbClr val="FF0000"/>
                </a:solidFill>
              </a:rPr>
              <a:t>monomer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from which it 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0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2737</TotalTime>
  <Words>1594</Words>
  <Application>Microsoft Macintosh PowerPoint</Application>
  <PresentationFormat>On-screen Show (4:3)</PresentationFormat>
  <Paragraphs>197</Paragraphs>
  <Slides>44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Solstice</vt:lpstr>
      <vt:lpstr>Pre-Assessment…</vt:lpstr>
      <vt:lpstr>Bioplastics PBL</vt:lpstr>
      <vt:lpstr>The Problem: How can we design a more sustainable cell phone?</vt:lpstr>
      <vt:lpstr>Your Task…</vt:lpstr>
      <vt:lpstr>A Quick Look at the Next Two Weeks</vt:lpstr>
      <vt:lpstr>Project Assessment</vt:lpstr>
      <vt:lpstr>Logistics</vt:lpstr>
      <vt:lpstr>Lesson 1:  Life Cycle of a Polymer</vt:lpstr>
      <vt:lpstr>Learning Targets</vt:lpstr>
      <vt:lpstr>What are polymers?</vt:lpstr>
      <vt:lpstr>Some Examples of Polymers</vt:lpstr>
      <vt:lpstr>Think About It…</vt:lpstr>
      <vt:lpstr>History of plastics:1500</vt:lpstr>
      <vt:lpstr>A Mayan Ball Court</vt:lpstr>
      <vt:lpstr>History of polymers:1839</vt:lpstr>
      <vt:lpstr>History of Polymers:1907</vt:lpstr>
      <vt:lpstr>History of Polymers:1920</vt:lpstr>
      <vt:lpstr>History of Polymers:1925</vt:lpstr>
      <vt:lpstr>History of Polymers:1938</vt:lpstr>
      <vt:lpstr>Where do polymers come from?</vt:lpstr>
      <vt:lpstr>Paperclip “Polymer”</vt:lpstr>
      <vt:lpstr>Structural Formulas</vt:lpstr>
      <vt:lpstr>Simplified Structural Formulas</vt:lpstr>
      <vt:lpstr>Your Task: Part 1</vt:lpstr>
      <vt:lpstr>Your Task: Part II</vt:lpstr>
      <vt:lpstr>Let’s get to work!</vt:lpstr>
      <vt:lpstr>Bioplastics Lesson 1: Day 2</vt:lpstr>
      <vt:lpstr>“Plastics Go Green” Reading Assignment </vt:lpstr>
      <vt:lpstr>“Plastics Go Green”  Article</vt:lpstr>
      <vt:lpstr>Your Task Today…</vt:lpstr>
      <vt:lpstr>Plastic in the Pacific</vt:lpstr>
      <vt:lpstr>Tough Truths About Plastic Pollution</vt:lpstr>
      <vt:lpstr>Posters/Presentations  (&lt; 2 min please)</vt:lpstr>
      <vt:lpstr>Are there non-plastic packaging options?</vt:lpstr>
      <vt:lpstr>Recycle Letters Recap</vt:lpstr>
      <vt:lpstr>Polyethylene </vt:lpstr>
      <vt:lpstr>PVC (polyvinyl chloride)</vt:lpstr>
      <vt:lpstr>Polystyrene</vt:lpstr>
      <vt:lpstr>Polypropylene</vt:lpstr>
      <vt:lpstr>Properties of Polymers: Length</vt:lpstr>
      <vt:lpstr>Properties of Polymers: Connections</vt:lpstr>
      <vt:lpstr>Properties of Polymers: Crosslinking</vt:lpstr>
      <vt:lpstr>Paper Clip Crosslinking</vt:lpstr>
      <vt:lpstr>Extension Activity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Bioplastics PBL</dc:title>
  <dc:creator>Nancy Flowers</dc:creator>
  <cp:lastModifiedBy>*</cp:lastModifiedBy>
  <cp:revision>71</cp:revision>
  <cp:lastPrinted>2015-04-23T18:37:52Z</cp:lastPrinted>
  <dcterms:created xsi:type="dcterms:W3CDTF">2015-01-12T04:37:52Z</dcterms:created>
  <dcterms:modified xsi:type="dcterms:W3CDTF">2015-05-18T17:21:53Z</dcterms:modified>
</cp:coreProperties>
</file>